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5"/>
  </p:notesMasterIdLst>
  <p:handoutMasterIdLst>
    <p:handoutMasterId r:id="rId26"/>
  </p:handoutMasterIdLst>
  <p:sldIdLst>
    <p:sldId id="447" r:id="rId7"/>
    <p:sldId id="339" r:id="rId8"/>
    <p:sldId id="451" r:id="rId9"/>
    <p:sldId id="452" r:id="rId10"/>
    <p:sldId id="455" r:id="rId11"/>
    <p:sldId id="465" r:id="rId12"/>
    <p:sldId id="454" r:id="rId13"/>
    <p:sldId id="457" r:id="rId14"/>
    <p:sldId id="458" r:id="rId15"/>
    <p:sldId id="459" r:id="rId16"/>
    <p:sldId id="460" r:id="rId17"/>
    <p:sldId id="461" r:id="rId18"/>
    <p:sldId id="463" r:id="rId19"/>
    <p:sldId id="464" r:id="rId20"/>
    <p:sldId id="453" r:id="rId21"/>
    <p:sldId id="466" r:id="rId22"/>
    <p:sldId id="467" r:id="rId23"/>
    <p:sldId id="450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5" autoAdjust="0"/>
    <p:restoredTop sz="91456"/>
  </p:normalViewPr>
  <p:slideViewPr>
    <p:cSldViewPr snapToGrid="0">
      <p:cViewPr varScale="1">
        <p:scale>
          <a:sx n="46" d="100"/>
          <a:sy n="46" d="100"/>
        </p:scale>
        <p:origin x="1176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5.sv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</a:t>
            </a:r>
            <a:r>
              <a:rPr lang="en-US"/>
              <a:t>Chapter 2)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Pre-training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2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Pre-training)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t="-205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Pre-training</a:t>
            </a:r>
            <a:r>
              <a:rPr lang="en-US" dirty="0"/>
              <a:t> the model is fine-tuned on high-quality human 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 </a:t>
            </a:r>
          </a:p>
          <a:p>
            <a:r>
              <a:rPr lang="en-US" b="1" dirty="0"/>
              <a:t>Loss function</a:t>
            </a:r>
            <a:r>
              <a:rPr lang="en-US" dirty="0"/>
              <a:t>: Remains Cross-entropy, encouraging model to predict human-</a:t>
            </a:r>
            <a:r>
              <a:rPr lang="en-US" dirty="0" err="1"/>
              <a:t>prefered</a:t>
            </a:r>
            <a:r>
              <a:rPr lang="en-US" dirty="0"/>
              <a:t> responses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Differences: Loss is only applied on the response. E.g. (on the A or a Q/A)</a:t>
            </a:r>
          </a:p>
          <a:p>
            <a:r>
              <a:rPr lang="en-US" dirty="0"/>
              <a:t>Key improvements from SFT: </a:t>
            </a:r>
          </a:p>
          <a:p>
            <a:pPr lvl="1"/>
            <a:r>
              <a:rPr lang="en-US" dirty="0"/>
              <a:t>Reduces factual errors and improves coherence </a:t>
            </a:r>
          </a:p>
          <a:p>
            <a:pPr lvl="1"/>
            <a:r>
              <a:rPr lang="en-US" dirty="0"/>
              <a:t>Encourages safer and more aligned responses </a:t>
            </a:r>
          </a:p>
          <a:p>
            <a:pPr lvl="1"/>
            <a:r>
              <a:rPr lang="en-US" dirty="0"/>
              <a:t>Helps mitigate biases from pre-training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(2000s-2010s)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(2010s-Present)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(2022-Present)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C87ED-CE53-549D-6B4D-98517047F334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Flow</a:t>
            </a:r>
          </a:p>
          <a:p>
            <a:pPr lvl="1"/>
            <a:r>
              <a:rPr lang="en-US" dirty="0"/>
              <a:t>Since the identity matrix is always present in the gradient of a residual function, gradients do not vanish. Even when             Is small 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3" y="4012798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96"/>
          <a:stretch/>
        </p:blipFill>
        <p:spPr>
          <a:xfrm>
            <a:off x="3167451" y="3497586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</p:spPr>
            <p:txBody>
              <a:bodyPr/>
              <a:lstStyle/>
              <a:p>
                <a:r>
                  <a:rPr lang="en-US" sz="2000" b="1" dirty="0"/>
                  <a:t>Sequential Data </a:t>
                </a:r>
                <a:r>
                  <a:rPr lang="en-US" sz="2000" dirty="0"/>
                  <a:t>(Text, Audio, Video, …)</a:t>
                </a:r>
                <a:endParaRPr lang="en-US" sz="2000" b="1" dirty="0"/>
              </a:p>
              <a:p>
                <a:endParaRPr lang="en-US" sz="2000" b="1" dirty="0"/>
              </a:p>
              <a:p>
                <a:pPr marL="506095" lvl="1" indent="0">
                  <a:buNone/>
                </a:pPr>
                <a:endParaRPr lang="en-US" sz="1800" b="1" dirty="0"/>
              </a:p>
              <a:p>
                <a:r>
                  <a:rPr lang="en-US" sz="2000" b="1" dirty="0"/>
                  <a:t>The RNN forward pass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Gradients via back propagation through time (BPTT)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/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sz="1800" dirty="0"/>
                  <a:t> Vanishing Gradient (losses long range-dependencies)</a:t>
                </a:r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→</m:t>
                    </m:r>
                  </m:oMath>
                </a14:m>
                <a:r>
                  <a:rPr lang="en-US" sz="1800" dirty="0"/>
                  <a:t> Exploding Gradient (unstable updates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  <a:blipFill>
                <a:blip r:embed="rId2"/>
                <a:stretch>
                  <a:fillRect t="-1538" r="-1961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85" y="243118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94" t="563" r="6459" b="923"/>
          <a:stretch/>
        </p:blipFill>
        <p:spPr>
          <a:xfrm>
            <a:off x="8687100" y="104609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017" y="3782994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003" y="1344713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5266464" y="4970048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Challenging to train due to </a:t>
            </a:r>
            <a:r>
              <a:rPr lang="en-US" sz="1800" b="1" dirty="0"/>
              <a:t>exploding gradients </a:t>
            </a:r>
          </a:p>
          <a:p>
            <a:pPr lvl="1"/>
            <a:r>
              <a:rPr lang="en-US" sz="1800" dirty="0"/>
              <a:t>Difficult to handle long sequences due to </a:t>
            </a:r>
            <a:r>
              <a:rPr lang="en-US" sz="1800" b="1" dirty="0"/>
              <a:t>vanishing gradients </a:t>
            </a:r>
          </a:p>
          <a:p>
            <a:pPr lvl="1"/>
            <a:r>
              <a:rPr lang="en-US" sz="1800" dirty="0"/>
              <a:t>Difficult to parallelize and scale due to </a:t>
            </a:r>
            <a:r>
              <a:rPr lang="en-US" sz="1800" b="1" dirty="0"/>
              <a:t>BPTT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CBFD-CA01-4477-2ECC-16AC2B80C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41" t="4647" r="3879" b="11804"/>
          <a:stretch/>
        </p:blipFill>
        <p:spPr>
          <a:xfrm>
            <a:off x="5950527" y="2402299"/>
            <a:ext cx="6057594" cy="198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CBC24-D03C-E7D7-B2C3-91D53BD03DCC}"/>
              </a:ext>
            </a:extLst>
          </p:cNvPr>
          <p:cNvSpPr txBox="1"/>
          <p:nvPr/>
        </p:nvSpPr>
        <p:spPr>
          <a:xfrm>
            <a:off x="479425" y="6691800"/>
            <a:ext cx="1179173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M. Schuster and K. K. Paliwal, "Bidirectional recurrent neural networks," in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45, no. 11, pp. 2673-2681, Nov. 1997,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: 10.1109/78.650093.</a:t>
            </a:r>
            <a:endParaRPr lang="en-US" sz="12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 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 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C8B68-34F6-279E-92D1-40D06F4F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65" y="3501342"/>
            <a:ext cx="5372669" cy="643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 </a:t>
            </a:r>
          </a:p>
          <a:p>
            <a:pPr lvl="1"/>
            <a:r>
              <a:rPr lang="en-US" dirty="0"/>
              <a:t>Positional Encodings introduce order awareness into self-attention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51" y="229332"/>
            <a:ext cx="3552423" cy="1130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8056</TotalTime>
  <Words>1558</Words>
  <Application>Microsoft Macintosh PowerPoint</Application>
  <PresentationFormat>Widescreen</PresentationFormat>
  <Paragraphs>248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HelveticaNeue Regular</vt:lpstr>
      <vt:lpstr>system-ui</vt:lpstr>
      <vt:lpstr>Wingdings</vt:lpstr>
      <vt:lpstr>Arm_Public_2024</vt:lpstr>
      <vt:lpstr>Generative AI Models (Chapter 2)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Pre-training)  </vt:lpstr>
      <vt:lpstr>Supervised Fine-tuning</vt:lpstr>
      <vt:lpstr>Alignment training with (RLHF)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135</cp:revision>
  <dcterms:created xsi:type="dcterms:W3CDTF">2024-11-20T09:48:17Z</dcterms:created>
  <dcterms:modified xsi:type="dcterms:W3CDTF">2025-02-08T12:21:28Z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